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80" r:id="rId3"/>
    <p:sldId id="257" r:id="rId4"/>
    <p:sldId id="259" r:id="rId5"/>
    <p:sldId id="277" r:id="rId6"/>
    <p:sldId id="269" r:id="rId7"/>
    <p:sldId id="271" r:id="rId8"/>
    <p:sldId id="278" r:id="rId9"/>
    <p:sldId id="272" r:id="rId10"/>
    <p:sldId id="273" r:id="rId11"/>
    <p:sldId id="279" r:id="rId12"/>
    <p:sldId id="274"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rry Ruff" initials="JR" lastIdx="2"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436" autoAdjust="0"/>
    <p:restoredTop sz="85767" autoAdjust="0"/>
  </p:normalViewPr>
  <p:slideViewPr>
    <p:cSldViewPr>
      <p:cViewPr varScale="1">
        <p:scale>
          <a:sx n="98" d="100"/>
          <a:sy n="98" d="100"/>
        </p:scale>
        <p:origin x="1872" y="84"/>
      </p:cViewPr>
      <p:guideLst>
        <p:guide orient="horz" pos="2160"/>
        <p:guide pos="2880"/>
      </p:guideLst>
    </p:cSldViewPr>
  </p:slideViewPr>
  <p:notesTextViewPr>
    <p:cViewPr>
      <p:scale>
        <a:sx n="100" d="100"/>
        <a:sy n="100" d="100"/>
      </p:scale>
      <p:origin x="0" y="0"/>
    </p:cViewPr>
  </p:notesTextViewPr>
  <p:notesViewPr>
    <p:cSldViewPr>
      <p:cViewPr varScale="1">
        <p:scale>
          <a:sx n="65" d="100"/>
          <a:sy n="65" d="100"/>
        </p:scale>
        <p:origin x="1428"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C728F2B-10A1-42D5-914E-F298A7E39417}" type="datetimeFigureOut">
              <a:rPr lang="en-US" smtClean="0"/>
              <a:pPr/>
              <a:t>2/15/2019</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20DC229-7167-44B8-9A48-0708C090EF13}" type="slidenum">
              <a:rPr lang="en-US" smtClean="0"/>
              <a:pPr/>
              <a:t>‹#›</a:t>
            </a:fld>
            <a:endParaRPr lang="en-US" dirty="0"/>
          </a:p>
        </p:txBody>
      </p:sp>
    </p:spTree>
    <p:extLst>
      <p:ext uri="{BB962C8B-B14F-4D97-AF65-F5344CB8AC3E}">
        <p14:creationId xmlns:p14="http://schemas.microsoft.com/office/powerpoint/2010/main" val="5200579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t>
            </a:r>
          </a:p>
        </p:txBody>
      </p:sp>
      <p:sp>
        <p:nvSpPr>
          <p:cNvPr id="4" name="Slide Number Placeholder 3"/>
          <p:cNvSpPr>
            <a:spLocks noGrp="1"/>
          </p:cNvSpPr>
          <p:nvPr>
            <p:ph type="sldNum" sz="quarter" idx="10"/>
          </p:nvPr>
        </p:nvSpPr>
        <p:spPr/>
        <p:txBody>
          <a:bodyPr/>
          <a:lstStyle/>
          <a:p>
            <a:fld id="{720DC229-7167-44B8-9A48-0708C090EF13}" type="slidenum">
              <a:rPr lang="en-US" smtClean="0"/>
              <a:pPr/>
              <a:t>1</a:t>
            </a:fld>
            <a:endParaRPr lang="en-US" dirty="0"/>
          </a:p>
        </p:txBody>
      </p:sp>
    </p:spTree>
    <p:extLst>
      <p:ext uri="{BB962C8B-B14F-4D97-AF65-F5344CB8AC3E}">
        <p14:creationId xmlns:p14="http://schemas.microsoft.com/office/powerpoint/2010/main" val="4280269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North Wind Picture Archives / Alamy Stock Photo </a:t>
            </a:r>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10</a:t>
            </a:fld>
            <a:endParaRPr lang="en-US" dirty="0"/>
          </a:p>
        </p:txBody>
      </p:sp>
    </p:spTree>
    <p:extLst>
      <p:ext uri="{BB962C8B-B14F-4D97-AF65-F5344CB8AC3E}">
        <p14:creationId xmlns:p14="http://schemas.microsoft.com/office/powerpoint/2010/main" val="10579912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aluxum / iStock.com</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 </a:t>
            </a:r>
            <a:br>
              <a:rPr lang="en-US" dirty="0"/>
            </a:br>
            <a:r>
              <a:rPr lang="en-US" sz="1200" i="1" kern="1200" dirty="0">
                <a:solidFill>
                  <a:schemeClr val="tx1"/>
                </a:solidFill>
                <a:effectLst/>
                <a:latin typeface="+mn-lt"/>
                <a:ea typeface="+mn-ea"/>
                <a:cs typeface="+mn-cs"/>
              </a:rPr>
              <a:t>Notes</a:t>
            </a:r>
            <a:r>
              <a:rPr lang="en-US" sz="1200" kern="1200" dirty="0">
                <a:solidFill>
                  <a:schemeClr val="tx1"/>
                </a:solidFill>
                <a:effectLst/>
                <a:latin typeface="+mn-lt"/>
                <a:ea typeface="+mn-ea"/>
                <a:cs typeface="+mn-cs"/>
              </a:rPr>
              <a:t>:  Invite the students to recall from earlier in this course the stages in the development of Scripture, particularly the movement from oral tradition to written tradition. The suffering and tragedy of the Babylonian Exile is what pushed the Israelites to start writing down their sacred stories—stories that, for the most part, had existed in only oral form until that point. In writing and preserving these stories, the Israelites gained a new understanding of their identity as God’s Chosen People.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11</a:t>
            </a:fld>
            <a:endParaRPr lang="en-US" dirty="0"/>
          </a:p>
        </p:txBody>
      </p:sp>
    </p:spTree>
    <p:extLst>
      <p:ext uri="{BB962C8B-B14F-4D97-AF65-F5344CB8AC3E}">
        <p14:creationId xmlns:p14="http://schemas.microsoft.com/office/powerpoint/2010/main" val="20236551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i="0" u="none" strike="noStrike" kern="1200" dirty="0">
                <a:solidFill>
                  <a:schemeClr val="tx1"/>
                </a:solidFill>
                <a:effectLst/>
                <a:latin typeface="+mn-lt"/>
                <a:ea typeface="+mn-ea"/>
                <a:cs typeface="+mn-cs"/>
              </a:rPr>
              <a:t>© Shutterstock.com</a:t>
            </a:r>
            <a:r>
              <a:rPr lang="en-US" dirty="0"/>
              <a:t> </a:t>
            </a:r>
          </a:p>
          <a:p>
            <a:endParaRPr lang="en-US" sz="1200" i="1" kern="1200" dirty="0">
              <a:solidFill>
                <a:schemeClr val="tx1"/>
              </a:solidFill>
              <a:effectLst/>
              <a:latin typeface="+mn-lt"/>
              <a:ea typeface="+mn-ea"/>
              <a:cs typeface="+mn-cs"/>
            </a:endParaRPr>
          </a:p>
          <a:p>
            <a:r>
              <a:rPr lang="en-US" sz="1200" i="1" kern="1200" dirty="0">
                <a:solidFill>
                  <a:schemeClr val="tx1"/>
                </a:solidFill>
                <a:effectLst/>
                <a:latin typeface="+mn-lt"/>
                <a:ea typeface="+mn-ea"/>
                <a:cs typeface="+mn-cs"/>
              </a:rPr>
              <a:t>Notes</a:t>
            </a:r>
            <a:r>
              <a:rPr lang="en-US" sz="1200" kern="1200" dirty="0">
                <a:solidFill>
                  <a:schemeClr val="tx1"/>
                </a:solidFill>
                <a:effectLst/>
                <a:latin typeface="+mn-lt"/>
                <a:ea typeface="+mn-ea"/>
                <a:cs typeface="+mn-cs"/>
              </a:rPr>
              <a:t>:  The students may enjoy the fun fact that in Isaiah 45:1, Cyrus is identified as the Lord’s “anointed”—in Hebrew, </a:t>
            </a:r>
            <a:r>
              <a:rPr lang="en-US" sz="1200" i="1" kern="1200" dirty="0">
                <a:solidFill>
                  <a:schemeClr val="tx1"/>
                </a:solidFill>
                <a:effectLst/>
                <a:latin typeface="+mn-lt"/>
                <a:ea typeface="+mn-ea"/>
                <a:cs typeface="+mn-cs"/>
              </a:rPr>
              <a:t>meshiah</a:t>
            </a:r>
            <a:r>
              <a:rPr lang="en-US" sz="1200" kern="1200" dirty="0">
                <a:solidFill>
                  <a:schemeClr val="tx1"/>
                </a:solidFill>
                <a:effectLst/>
                <a:latin typeface="+mn-lt"/>
                <a:ea typeface="+mn-ea"/>
                <a:cs typeface="+mn-cs"/>
              </a:rPr>
              <a:t> (messiah). To be God’s anointed—to be messiah—is to be chosen by God for some special, divine purpose. For Cyrus, that purpose is to free the exiles in Babylon. The significance of a Persian (a non-Israelite) being identified in this way, as God’s agent, cannot be overestimated.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If necessary, clarify for the students that Cyrus is </a:t>
            </a:r>
            <a:r>
              <a:rPr lang="en-US" sz="1200" i="1" kern="1200" dirty="0">
                <a:solidFill>
                  <a:schemeClr val="tx1"/>
                </a:solidFill>
                <a:effectLst/>
                <a:latin typeface="+mn-lt"/>
                <a:ea typeface="+mn-ea"/>
                <a:cs typeface="+mn-cs"/>
              </a:rPr>
              <a:t>a </a:t>
            </a:r>
            <a:r>
              <a:rPr lang="en-US" sz="1200" kern="1200" dirty="0">
                <a:solidFill>
                  <a:schemeClr val="tx1"/>
                </a:solidFill>
                <a:effectLst/>
                <a:latin typeface="+mn-lt"/>
                <a:ea typeface="+mn-ea"/>
                <a:cs typeface="+mn-cs"/>
              </a:rPr>
              <a:t>messiah, but not </a:t>
            </a:r>
            <a:r>
              <a:rPr lang="en-US" sz="1200" i="1" kern="1200" dirty="0">
                <a:solidFill>
                  <a:schemeClr val="tx1"/>
                </a:solidFill>
                <a:effectLst/>
                <a:latin typeface="+mn-lt"/>
                <a:ea typeface="+mn-ea"/>
                <a:cs typeface="+mn-cs"/>
              </a:rPr>
              <a:t>the</a:t>
            </a:r>
            <a:r>
              <a:rPr lang="en-US" sz="1200" kern="1200" dirty="0">
                <a:solidFill>
                  <a:schemeClr val="tx1"/>
                </a:solidFill>
                <a:effectLst/>
                <a:latin typeface="+mn-lt"/>
                <a:ea typeface="+mn-ea"/>
                <a:cs typeface="+mn-cs"/>
              </a:rPr>
              <a:t> Messiah (capital </a:t>
            </a:r>
            <a:r>
              <a:rPr lang="en-US" sz="1200" i="1" kern="1200" dirty="0">
                <a:solidFill>
                  <a:schemeClr val="tx1"/>
                </a:solidFill>
                <a:effectLst/>
                <a:latin typeface="+mn-lt"/>
                <a:ea typeface="+mn-ea"/>
                <a:cs typeface="+mn-cs"/>
              </a:rPr>
              <a:t>M</a:t>
            </a:r>
            <a:r>
              <a:rPr lang="en-US" sz="1200" kern="1200" dirty="0">
                <a:solidFill>
                  <a:schemeClr val="tx1"/>
                </a:solidFill>
                <a:effectLst/>
                <a:latin typeface="+mn-lt"/>
                <a:ea typeface="+mn-ea"/>
                <a:cs typeface="+mn-cs"/>
              </a:rPr>
              <a:t>): the latter is Jesus Christ.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12</a:t>
            </a:fld>
            <a:endParaRPr lang="en-US" dirty="0"/>
          </a:p>
        </p:txBody>
      </p:sp>
    </p:spTree>
    <p:extLst>
      <p:ext uri="{BB962C8B-B14F-4D97-AF65-F5344CB8AC3E}">
        <p14:creationId xmlns:p14="http://schemas.microsoft.com/office/powerpoint/2010/main" val="25380827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Ismailciydem / iStock.com</a:t>
            </a:r>
          </a:p>
        </p:txBody>
      </p:sp>
      <p:sp>
        <p:nvSpPr>
          <p:cNvPr id="4" name="Slide Number Placeholder 3"/>
          <p:cNvSpPr>
            <a:spLocks noGrp="1"/>
          </p:cNvSpPr>
          <p:nvPr>
            <p:ph type="sldNum" sz="quarter" idx="5"/>
          </p:nvPr>
        </p:nvSpPr>
        <p:spPr/>
        <p:txBody>
          <a:bodyPr/>
          <a:lstStyle/>
          <a:p>
            <a:fld id="{720DC229-7167-44B8-9A48-0708C090EF13}" type="slidenum">
              <a:rPr lang="en-US" smtClean="0"/>
              <a:pPr/>
              <a:t>2</a:t>
            </a:fld>
            <a:endParaRPr lang="en-US" dirty="0"/>
          </a:p>
        </p:txBody>
      </p:sp>
    </p:spTree>
    <p:extLst>
      <p:ext uri="{BB962C8B-B14F-4D97-AF65-F5344CB8AC3E}">
        <p14:creationId xmlns:p14="http://schemas.microsoft.com/office/powerpoint/2010/main" val="326898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i="0" u="none" strike="noStrike" kern="1200" dirty="0">
                <a:solidFill>
                  <a:schemeClr val="tx1"/>
                </a:solidFill>
                <a:effectLst/>
                <a:latin typeface="+mn-lt"/>
                <a:ea typeface="+mn-ea"/>
                <a:cs typeface="+mn-cs"/>
              </a:rPr>
              <a:t>© Saint Mary's Press</a:t>
            </a:r>
            <a:r>
              <a:rPr lang="en-US" dirty="0"/>
              <a:t> </a:t>
            </a:r>
          </a:p>
          <a:p>
            <a:endParaRPr lang="en-US" sz="1200" kern="1200" dirty="0">
              <a:solidFill>
                <a:schemeClr val="tx1"/>
              </a:solidFill>
              <a:effectLst/>
              <a:latin typeface="+mn-lt"/>
              <a:ea typeface="+mn-ea"/>
              <a:cs typeface="+mn-cs"/>
            </a:endParaRPr>
          </a:p>
          <a:p>
            <a:r>
              <a:rPr lang="en-US" sz="1200" i="1" kern="1200" dirty="0">
                <a:solidFill>
                  <a:schemeClr val="tx1"/>
                </a:solidFill>
                <a:effectLst/>
                <a:latin typeface="+mn-lt"/>
                <a:ea typeface="+mn-ea"/>
                <a:cs typeface="+mn-cs"/>
              </a:rPr>
              <a:t>Notes</a:t>
            </a:r>
            <a:r>
              <a:rPr lang="en-US" sz="1200" kern="1200" dirty="0">
                <a:solidFill>
                  <a:schemeClr val="tx1"/>
                </a:solidFill>
                <a:effectLst/>
                <a:latin typeface="+mn-lt"/>
                <a:ea typeface="+mn-ea"/>
                <a:cs typeface="+mn-cs"/>
              </a:rPr>
              <a:t>:  Of course, the southern kings all being from the line of King David is no guarantee of perfection! Far from it. Many of the southern kings, like those of the north, practiced idolatry and other sins. Regardless, God was faithful to the promise he made to David.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p:txBody>
      </p:sp>
      <p:sp>
        <p:nvSpPr>
          <p:cNvPr id="4" name="Slide Number Placeholder 3"/>
          <p:cNvSpPr>
            <a:spLocks noGrp="1"/>
          </p:cNvSpPr>
          <p:nvPr>
            <p:ph type="sldNum" sz="quarter" idx="10"/>
          </p:nvPr>
        </p:nvSpPr>
        <p:spPr/>
        <p:txBody>
          <a:bodyPr/>
          <a:lstStyle/>
          <a:p>
            <a:fld id="{720DC229-7167-44B8-9A48-0708C090EF13}" type="slidenum">
              <a:rPr lang="en-US" smtClean="0"/>
              <a:pPr/>
              <a:t>3</a:t>
            </a:fld>
            <a:endParaRPr lang="en-US" dirty="0"/>
          </a:p>
        </p:txBody>
      </p:sp>
    </p:spTree>
    <p:extLst>
      <p:ext uri="{BB962C8B-B14F-4D97-AF65-F5344CB8AC3E}">
        <p14:creationId xmlns:p14="http://schemas.microsoft.com/office/powerpoint/2010/main" val="23563269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2018 www.TheGloryStory.com</a:t>
            </a:r>
            <a:r>
              <a:rPr lang="en-US" dirty="0"/>
              <a:t> </a:t>
            </a:r>
            <a:br>
              <a:rPr lang="en-US" dirty="0"/>
            </a:br>
            <a:endParaRPr lang="en-US" sz="1200" i="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kern="1200" dirty="0">
                <a:solidFill>
                  <a:schemeClr val="tx1"/>
                </a:solidFill>
                <a:effectLst/>
                <a:latin typeface="+mn-lt"/>
                <a:ea typeface="+mn-ea"/>
                <a:cs typeface="+mn-cs"/>
              </a:rPr>
              <a:t>Notes</a:t>
            </a:r>
            <a:r>
              <a:rPr lang="en-US" sz="1200" kern="1200" dirty="0">
                <a:solidFill>
                  <a:schemeClr val="tx1"/>
                </a:solidFill>
                <a:effectLst/>
                <a:latin typeface="+mn-lt"/>
                <a:ea typeface="+mn-ea"/>
                <a:cs typeface="+mn-cs"/>
              </a:rPr>
              <a:t>:  Review any material from the previous chapter to ensure that the students are up to speed as you begin this new unit. For example, invite them to recall that Saul, David, and Solomon were the three kings of the united nation of Israel. Following Solomon’s death, each nation will have its own separate line of kings.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p:txBody>
      </p:sp>
      <p:sp>
        <p:nvSpPr>
          <p:cNvPr id="4" name="Slide Number Placeholder 3"/>
          <p:cNvSpPr>
            <a:spLocks noGrp="1"/>
          </p:cNvSpPr>
          <p:nvPr>
            <p:ph type="sldNum" sz="quarter" idx="10"/>
          </p:nvPr>
        </p:nvSpPr>
        <p:spPr/>
        <p:txBody>
          <a:bodyPr/>
          <a:lstStyle/>
          <a:p>
            <a:fld id="{720DC229-7167-44B8-9A48-0708C090EF13}" type="slidenum">
              <a:rPr lang="en-US" smtClean="0"/>
              <a:pPr/>
              <a:t>4</a:t>
            </a:fld>
            <a:endParaRPr lang="en-US" dirty="0"/>
          </a:p>
        </p:txBody>
      </p:sp>
    </p:spTree>
    <p:extLst>
      <p:ext uri="{BB962C8B-B14F-4D97-AF65-F5344CB8AC3E}">
        <p14:creationId xmlns:p14="http://schemas.microsoft.com/office/powerpoint/2010/main" val="17944512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Shutterstock.com</a:t>
            </a:r>
            <a:r>
              <a:rPr lang="en-US" dirty="0"/>
              <a:t> </a:t>
            </a:r>
          </a:p>
          <a:p>
            <a:pPr marL="0" marR="0" lvl="0" indent="0" algn="l" defTabSz="914400" rtl="0" eaLnBrk="1" fontAlgn="auto" latinLnBrk="0" hangingPunct="1">
              <a:lnSpc>
                <a:spcPct val="100000"/>
              </a:lnSpc>
              <a:spcBef>
                <a:spcPts val="0"/>
              </a:spcBef>
              <a:spcAft>
                <a:spcPts val="0"/>
              </a:spcAft>
              <a:buClrTx/>
              <a:buSzTx/>
              <a:buFontTx/>
              <a:buNone/>
              <a:tabLst/>
              <a:defRPr/>
            </a:pPr>
            <a:br>
              <a:rPr lang="en-US" dirty="0"/>
            </a:br>
            <a:r>
              <a:rPr lang="en-US" sz="1200" i="1" kern="1200" dirty="0">
                <a:solidFill>
                  <a:schemeClr val="tx1"/>
                </a:solidFill>
                <a:effectLst/>
                <a:latin typeface="+mn-lt"/>
                <a:ea typeface="+mn-ea"/>
                <a:cs typeface="+mn-cs"/>
              </a:rPr>
              <a:t>Notes</a:t>
            </a:r>
            <a:r>
              <a:rPr lang="en-US" sz="1200" kern="1200" dirty="0">
                <a:solidFill>
                  <a:schemeClr val="tx1"/>
                </a:solidFill>
                <a:effectLst/>
                <a:latin typeface="+mn-lt"/>
                <a:ea typeface="+mn-ea"/>
                <a:cs typeface="+mn-cs"/>
              </a:rPr>
              <a:t>:  You may wish to reiterate the explanation offered in the student book regarding other prophets pretending to be Isaiah. These other prophets were following an acceptable and well-known cultural practice of that time: honoring a predecessor by using their name. This would not have been considered fraudulent or deceitful. You may also explain that this practice continued into New Testament times, when it is possible other authors wrote in the name of the Apostle Paul, even when everyone knew that Paul had long since passed away.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p:txBody>
      </p:sp>
      <p:sp>
        <p:nvSpPr>
          <p:cNvPr id="4" name="Slide Number Placeholder 3"/>
          <p:cNvSpPr>
            <a:spLocks noGrp="1"/>
          </p:cNvSpPr>
          <p:nvPr>
            <p:ph type="sldNum" sz="quarter" idx="10"/>
          </p:nvPr>
        </p:nvSpPr>
        <p:spPr/>
        <p:txBody>
          <a:bodyPr/>
          <a:lstStyle/>
          <a:p>
            <a:fld id="{720DC229-7167-44B8-9A48-0708C090EF13}" type="slidenum">
              <a:rPr lang="en-US" smtClean="0"/>
              <a:pPr/>
              <a:t>5</a:t>
            </a:fld>
            <a:endParaRPr lang="en-US" dirty="0"/>
          </a:p>
        </p:txBody>
      </p:sp>
    </p:spTree>
    <p:extLst>
      <p:ext uri="{BB962C8B-B14F-4D97-AF65-F5344CB8AC3E}">
        <p14:creationId xmlns:p14="http://schemas.microsoft.com/office/powerpoint/2010/main" val="16661520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6</a:t>
            </a:fld>
            <a:endParaRPr lang="en-US" dirty="0"/>
          </a:p>
        </p:txBody>
      </p:sp>
    </p:spTree>
    <p:extLst>
      <p:ext uri="{BB962C8B-B14F-4D97-AF65-F5344CB8AC3E}">
        <p14:creationId xmlns:p14="http://schemas.microsoft.com/office/powerpoint/2010/main" val="39176011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Zvonimir Atletic / Shutterstock.com</a:t>
            </a:r>
            <a:r>
              <a:rPr lang="en-US"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kern="1200" dirty="0">
                <a:solidFill>
                  <a:schemeClr val="tx1"/>
                </a:solidFill>
                <a:effectLst/>
                <a:latin typeface="+mn-lt"/>
                <a:ea typeface="+mn-ea"/>
                <a:cs typeface="+mn-cs"/>
              </a:rPr>
              <a:t>Notes</a:t>
            </a:r>
            <a:r>
              <a:rPr lang="en-US" sz="1200" kern="1200" dirty="0">
                <a:solidFill>
                  <a:schemeClr val="tx1"/>
                </a:solidFill>
                <a:effectLst/>
                <a:latin typeface="+mn-lt"/>
                <a:ea typeface="+mn-ea"/>
                <a:cs typeface="+mn-cs"/>
              </a:rPr>
              <a:t>:  You may wish to read the call of Jeremiah (see Jeremiah 1:4–10) aloud. Point out the basis of Jeremiah’s resistance to God’s call (he says that he is too young and does not know how to speak), as well as how God responds to that resistance.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7</a:t>
            </a:fld>
            <a:endParaRPr lang="en-US" dirty="0"/>
          </a:p>
        </p:txBody>
      </p:sp>
    </p:spTree>
    <p:extLst>
      <p:ext uri="{BB962C8B-B14F-4D97-AF65-F5344CB8AC3E}">
        <p14:creationId xmlns:p14="http://schemas.microsoft.com/office/powerpoint/2010/main" val="33265266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North Wind Picture Archives / Alamy Stock Photo </a:t>
            </a:r>
          </a:p>
          <a:p>
            <a:pPr marL="0" marR="0" lvl="0" indent="0" algn="l" defTabSz="914400" rtl="0" eaLnBrk="1" fontAlgn="auto" latinLnBrk="0" hangingPunct="1">
              <a:lnSpc>
                <a:spcPct val="100000"/>
              </a:lnSpc>
              <a:spcBef>
                <a:spcPts val="0"/>
              </a:spcBef>
              <a:spcAft>
                <a:spcPts val="0"/>
              </a:spcAft>
              <a:buClrTx/>
              <a:buSzTx/>
              <a:buFontTx/>
              <a:buNone/>
              <a:tabLst/>
              <a:defRPr/>
            </a:pPr>
            <a:br>
              <a:rPr lang="en-US" sz="1200" b="0" i="0" u="none" strike="noStrike" kern="1200" dirty="0">
                <a:solidFill>
                  <a:schemeClr val="tx1"/>
                </a:solidFill>
                <a:effectLst/>
                <a:latin typeface="+mn-lt"/>
                <a:ea typeface="+mn-ea"/>
                <a:cs typeface="+mn-cs"/>
              </a:rPr>
            </a:br>
            <a:r>
              <a:rPr lang="en-US" sz="1200" i="1" kern="1200" dirty="0">
                <a:solidFill>
                  <a:schemeClr val="tx1"/>
                </a:solidFill>
                <a:effectLst/>
                <a:latin typeface="+mn-lt"/>
                <a:ea typeface="+mn-ea"/>
                <a:cs typeface="+mn-cs"/>
              </a:rPr>
              <a:t>Notes</a:t>
            </a:r>
            <a:r>
              <a:rPr lang="en-US" sz="1200" kern="1200" dirty="0">
                <a:solidFill>
                  <a:schemeClr val="tx1"/>
                </a:solidFill>
                <a:effectLst/>
                <a:latin typeface="+mn-lt"/>
                <a:ea typeface="+mn-ea"/>
                <a:cs typeface="+mn-cs"/>
              </a:rPr>
              <a:t>:  Discuss with the students the familiar adage “Actions speak louder than words.” In what ways would Ezekiel’s symbolic acts have, perhaps, had a greater impact on people than traditional preaching with only words? The student book refers to the example of the Olympic athletes raising their arms in the Back Power salute. What other actions, either at big public events or in the context of our everyday lives, have the potential to “speak” volumes?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8</a:t>
            </a:fld>
            <a:endParaRPr lang="en-US" dirty="0"/>
          </a:p>
        </p:txBody>
      </p:sp>
    </p:spTree>
    <p:extLst>
      <p:ext uri="{BB962C8B-B14F-4D97-AF65-F5344CB8AC3E}">
        <p14:creationId xmlns:p14="http://schemas.microsoft.com/office/powerpoint/2010/main" val="30030644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BibleArtLibrary / iStock.com</a:t>
            </a:r>
            <a:r>
              <a:rPr lang="en-US" dirty="0"/>
              <a:t> </a:t>
            </a:r>
          </a:p>
          <a:p>
            <a:pPr marL="0" marR="0" lvl="0" indent="0" algn="l" defTabSz="914400" rtl="0" eaLnBrk="1" fontAlgn="auto" latinLnBrk="0" hangingPunct="1">
              <a:lnSpc>
                <a:spcPct val="100000"/>
              </a:lnSpc>
              <a:spcBef>
                <a:spcPts val="0"/>
              </a:spcBef>
              <a:spcAft>
                <a:spcPts val="0"/>
              </a:spcAft>
              <a:buClrTx/>
              <a:buSzTx/>
              <a:buFontTx/>
              <a:buNone/>
              <a:tabLst/>
              <a:defRPr/>
            </a:pPr>
            <a:br>
              <a:rPr lang="en-US" sz="1200" i="1" kern="1200" dirty="0">
                <a:solidFill>
                  <a:schemeClr val="tx1"/>
                </a:solidFill>
                <a:effectLst/>
                <a:latin typeface="+mn-lt"/>
                <a:ea typeface="+mn-ea"/>
                <a:cs typeface="+mn-cs"/>
              </a:rPr>
            </a:br>
            <a:r>
              <a:rPr lang="en-US" sz="1200" i="1" kern="1200" dirty="0">
                <a:solidFill>
                  <a:schemeClr val="tx1"/>
                </a:solidFill>
                <a:effectLst/>
                <a:latin typeface="+mn-lt"/>
                <a:ea typeface="+mn-ea"/>
                <a:cs typeface="+mn-cs"/>
              </a:rPr>
              <a:t>Notes</a:t>
            </a:r>
            <a:r>
              <a:rPr lang="en-US" sz="1200" kern="1200" dirty="0">
                <a:solidFill>
                  <a:schemeClr val="tx1"/>
                </a:solidFill>
                <a:effectLst/>
                <a:latin typeface="+mn-lt"/>
                <a:ea typeface="+mn-ea"/>
                <a:cs typeface="+mn-cs"/>
              </a:rPr>
              <a:t>:  All three of these images are beautiful, poetic, and powerful. Consider reading their corresponding Bible passages aloud with the students, and draw their attention to the ways these images connect with New Testament themes (the student book discusses these connections).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9</a:t>
            </a:fld>
            <a:endParaRPr lang="en-US" dirty="0"/>
          </a:p>
        </p:txBody>
      </p:sp>
    </p:spTree>
    <p:extLst>
      <p:ext uri="{BB962C8B-B14F-4D97-AF65-F5344CB8AC3E}">
        <p14:creationId xmlns:p14="http://schemas.microsoft.com/office/powerpoint/2010/main" val="111060254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0" y="1981200"/>
            <a:ext cx="9144000" cy="1470025"/>
          </a:xfrm>
        </p:spPr>
        <p:txBody>
          <a:bodyPr>
            <a:normAutofit/>
          </a:bodyPr>
          <a:lstStyle>
            <a:lvl1pPr algn="ctr">
              <a:defRPr sz="4400" b="1">
                <a:solidFill>
                  <a:schemeClr val="tx1"/>
                </a:solidFill>
                <a:effectLst>
                  <a:outerShdw blurRad="50800" dist="50800" dir="5400000" algn="ctr" rotWithShape="0">
                    <a:schemeClr val="bg1">
                      <a:lumMod val="85000"/>
                    </a:schemeClr>
                  </a:outerShdw>
                </a:effectLst>
                <a:latin typeface="Arial" pitchFamily="34" charset="0"/>
                <a:cs typeface="Arial" pitchFamily="34" charset="0"/>
              </a:defRPr>
            </a:lvl1pPr>
          </a:lstStyle>
          <a:p>
            <a:r>
              <a:rPr lang="en-US" dirty="0"/>
              <a:t>Click to edit Master title style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1371600" y="1752600"/>
            <a:ext cx="6477000" cy="4373563"/>
          </a:xfrm>
        </p:spPr>
        <p:txBody>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14400" y="1143000"/>
            <a:ext cx="8229600" cy="914400"/>
          </a:xfrm>
        </p:spPr>
        <p:txBody>
          <a:bodyPr>
            <a:normAutofit/>
          </a:bodyPr>
          <a:lstStyle>
            <a:lvl1pPr algn="l">
              <a:defRPr sz="2800" b="1" baseline="0">
                <a:latin typeface="Arial" pitchFamily="34" charset="0"/>
                <a:cs typeface="Arial" pitchFamily="34" charset="0"/>
              </a:defRPr>
            </a:lvl1pPr>
          </a:lstStyle>
          <a:p>
            <a:r>
              <a:rPr lang="en-US" dirty="0"/>
              <a:t>Click to edit Master title style</a:t>
            </a:r>
            <a:br>
              <a:rPr lang="en-US" dirty="0"/>
            </a:br>
            <a:r>
              <a:rPr lang="en-US" dirty="0"/>
              <a:t>2 line title</a:t>
            </a:r>
          </a:p>
        </p:txBody>
      </p:sp>
      <p:sp>
        <p:nvSpPr>
          <p:cNvPr id="3" name="Content Placeholder 2"/>
          <p:cNvSpPr>
            <a:spLocks noGrp="1"/>
          </p:cNvSpPr>
          <p:nvPr>
            <p:ph idx="1"/>
          </p:nvPr>
        </p:nvSpPr>
        <p:spPr>
          <a:xfrm>
            <a:off x="1371600" y="2209800"/>
            <a:ext cx="6477000" cy="3916363"/>
          </a:xfrm>
        </p:spPr>
        <p:txBody>
          <a:bodyPr>
            <a:normAutofit/>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2 lines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1371600" y="2209800"/>
            <a:ext cx="6400800" cy="3916363"/>
          </a:xfrm>
        </p:spPr>
        <p:txBody>
          <a:bodyPr>
            <a:normAutofit/>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
        <p:nvSpPr>
          <p:cNvPr id="9" name="Text Placeholder 8"/>
          <p:cNvSpPr>
            <a:spLocks noGrp="1"/>
          </p:cNvSpPr>
          <p:nvPr>
            <p:ph type="body" sz="quarter" idx="12" hasCustomPrompt="1"/>
          </p:nvPr>
        </p:nvSpPr>
        <p:spPr>
          <a:xfrm>
            <a:off x="1676400" y="1600200"/>
            <a:ext cx="6477000" cy="533400"/>
          </a:xfrm>
        </p:spPr>
        <p:txBody>
          <a:bodyPr>
            <a:normAutofit/>
          </a:bodyPr>
          <a:lstStyle>
            <a:lvl1pPr>
              <a:buNone/>
              <a:defRPr sz="2800" b="1">
                <a:solidFill>
                  <a:schemeClr val="tx2">
                    <a:lumMod val="60000"/>
                    <a:lumOff val="40000"/>
                  </a:schemeClr>
                </a:solidFill>
              </a:defRPr>
            </a:lvl1pPr>
          </a:lstStyle>
          <a:p>
            <a:pPr lvl="0"/>
            <a:r>
              <a:rPr lang="en-US" dirty="0"/>
              <a:t>Click to edit 2nd line emphasis title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no body text">
    <p:spTree>
      <p:nvGrpSpPr>
        <p:cNvPr id="1" name=""/>
        <p:cNvGrpSpPr/>
        <p:nvPr/>
      </p:nvGrpSpPr>
      <p:grpSpPr>
        <a:xfrm>
          <a:off x="0" y="0"/>
          <a:ext cx="0" cy="0"/>
          <a:chOff x="0" y="0"/>
          <a:chExt cx="0" cy="0"/>
        </a:xfrm>
      </p:grpSpPr>
      <p:sp>
        <p:nvSpPr>
          <p:cNvPr id="10" name="Text Placeholder 9"/>
          <p:cNvSpPr>
            <a:spLocks noGrp="1"/>
          </p:cNvSpPr>
          <p:nvPr>
            <p:ph type="body" sz="quarter" idx="12"/>
          </p:nvPr>
        </p:nvSpPr>
        <p:spPr>
          <a:xfrm>
            <a:off x="914400" y="1143000"/>
            <a:ext cx="7696200" cy="609600"/>
          </a:xfrm>
        </p:spPr>
        <p:txBody>
          <a:bodyPr/>
          <a:lstStyle>
            <a:lvl1pPr>
              <a:buNone/>
              <a:defRPr sz="2800" b="1"/>
            </a:lvl1pPr>
          </a:lstStyle>
          <a:p>
            <a:pPr lvl="0"/>
            <a:r>
              <a:rPr lang="en-US"/>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 column/narrow column">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828800"/>
            <a:ext cx="4038600" cy="4297363"/>
          </a:xfrm>
        </p:spPr>
        <p:txBody>
          <a:bodyPr>
            <a:normAutofit/>
          </a:bodyPr>
          <a:lstStyle>
            <a:lvl1pPr>
              <a:defRPr sz="2400"/>
            </a:lvl1pPr>
            <a:lvl2pPr>
              <a:defRPr sz="2400"/>
            </a:lvl2pPr>
            <a:lvl3pPr>
              <a:defRPr sz="24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p:txBody>
      </p:sp>
      <p:sp>
        <p:nvSpPr>
          <p:cNvPr id="4" name="Content Placeholder 3"/>
          <p:cNvSpPr>
            <a:spLocks noGrp="1"/>
          </p:cNvSpPr>
          <p:nvPr>
            <p:ph sz="half" idx="2"/>
          </p:nvPr>
        </p:nvSpPr>
        <p:spPr>
          <a:xfrm>
            <a:off x="4648200" y="1828800"/>
            <a:ext cx="4038600" cy="4297363"/>
          </a:xfrm>
        </p:spPr>
        <p:txBody>
          <a:bodyPr>
            <a:normAutofit/>
          </a:bodyPr>
          <a:lstStyle>
            <a:lvl1pPr>
              <a:defRPr sz="2400"/>
            </a:lvl1pPr>
            <a:lvl2pPr>
              <a:defRPr sz="2400"/>
            </a:lvl2pPr>
            <a:lvl3pPr>
              <a:defRPr sz="24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p:txBody>
      </p:sp>
      <p:sp>
        <p:nvSpPr>
          <p:cNvPr id="11" name="Text Placeholder 10"/>
          <p:cNvSpPr>
            <a:spLocks noGrp="1"/>
          </p:cNvSpPr>
          <p:nvPr>
            <p:ph type="body" sz="quarter" idx="12"/>
          </p:nvPr>
        </p:nvSpPr>
        <p:spPr>
          <a:xfrm>
            <a:off x="914400" y="1143000"/>
            <a:ext cx="7315200" cy="609600"/>
          </a:xfrm>
        </p:spPr>
        <p:txBody>
          <a:bodyPr>
            <a:normAutofit/>
          </a:bodyPr>
          <a:lstStyle>
            <a:lvl1pPr>
              <a:buNone/>
              <a:defRPr sz="2800" b="1"/>
            </a:lvl1pPr>
          </a:lstStyle>
          <a:p>
            <a:pPr lvl="0"/>
            <a:r>
              <a:rPr lang="en-US"/>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6"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11" name="Text Placeholder 10"/>
          <p:cNvSpPr>
            <a:spLocks noGrp="1"/>
          </p:cNvSpPr>
          <p:nvPr>
            <p:ph type="body" sz="quarter" idx="12"/>
          </p:nvPr>
        </p:nvSpPr>
        <p:spPr>
          <a:xfrm>
            <a:off x="914400" y="2514600"/>
            <a:ext cx="7315200" cy="1524000"/>
          </a:xfrm>
        </p:spPr>
        <p:txBody>
          <a:bodyPr/>
          <a:lstStyle>
            <a:lvl1pPr algn="ctr">
              <a:buNone/>
              <a:defRPr sz="2800">
                <a:solidFill>
                  <a:schemeClr val="accent5">
                    <a:lumMod val="75000"/>
                  </a:schemeClr>
                </a:solidFill>
              </a:defRPr>
            </a:lvl1pPr>
            <a:lvl2pPr algn="ctr">
              <a:defRPr sz="2400" i="1"/>
            </a:lvl2pPr>
          </a:lstStyle>
          <a:p>
            <a:pPr lvl="0"/>
            <a:r>
              <a:rPr lang="en-US"/>
              <a:t>Click to edit Master text styles</a:t>
            </a:r>
          </a:p>
          <a:p>
            <a:pPr lvl="1"/>
            <a:r>
              <a:rPr lang="en-US"/>
              <a:t>Second level</a:t>
            </a:r>
          </a:p>
        </p:txBody>
      </p:sp>
      <p:sp>
        <p:nvSpPr>
          <p:cNvPr id="13" name="Text Placeholder 12"/>
          <p:cNvSpPr>
            <a:spLocks noGrp="1"/>
          </p:cNvSpPr>
          <p:nvPr>
            <p:ph type="body" sz="quarter" idx="13"/>
          </p:nvPr>
        </p:nvSpPr>
        <p:spPr>
          <a:xfrm>
            <a:off x="2590800" y="4267200"/>
            <a:ext cx="5029200" cy="1447800"/>
          </a:xfrm>
        </p:spPr>
        <p:txBody>
          <a:bodyPr>
            <a:normAutofit/>
          </a:bodyPr>
          <a:lstStyle>
            <a:lvl1pPr marL="457200" indent="-457200">
              <a:buAutoNum type="arabicPeriod"/>
              <a:defRPr sz="2400"/>
            </a:lvl1pPr>
            <a:lvl2pPr>
              <a:defRPr sz="2400"/>
            </a:lvl2pPr>
          </a:lstStyle>
          <a:p>
            <a:pPr lvl="0"/>
            <a:r>
              <a:rPr lang="en-US"/>
              <a:t>Click to edit Master text styles</a:t>
            </a:r>
          </a:p>
          <a:p>
            <a:pPr lvl="1"/>
            <a:r>
              <a:rPr lang="en-US"/>
              <a:t>Second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838200"/>
            <a:ext cx="7772400" cy="5794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6CB1BD0-533A-4E07-BF9C-432137E14983}" type="datetimeFigureOut">
              <a:rPr lang="en-US" smtClean="0"/>
              <a:pPr/>
              <a:t>2/15/2019</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54F940-28E1-4EAC-8D73-5D6BC0F5BDB5}"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73" r:id="rId3"/>
    <p:sldLayoutId id="2147483672" r:id="rId4"/>
    <p:sldLayoutId id="2147483651" r:id="rId5"/>
    <p:sldLayoutId id="2147483674" r:id="rId6"/>
    <p:sldLayoutId id="2147483652" r:id="rId7"/>
    <p:sldLayoutId id="2147483655" r:id="rId8"/>
  </p:sldLayoutIdLst>
  <p:txStyles>
    <p:title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1981200"/>
            <a:ext cx="6324600" cy="1470025"/>
          </a:xfrm>
        </p:spPr>
        <p:txBody>
          <a:bodyPr>
            <a:normAutofit fontScale="90000"/>
          </a:bodyPr>
          <a:lstStyle/>
          <a:p>
            <a:r>
              <a:rPr lang="en-US" dirty="0"/>
              <a:t>The Kings and </a:t>
            </a:r>
            <a:br>
              <a:rPr lang="en-US" dirty="0"/>
            </a:br>
            <a:r>
              <a:rPr lang="en-US" dirty="0"/>
              <a:t>Prophets of the </a:t>
            </a:r>
            <a:br>
              <a:rPr lang="en-US" dirty="0"/>
            </a:br>
            <a:r>
              <a:rPr lang="en-US" dirty="0"/>
              <a:t>Southern Kingdom</a:t>
            </a:r>
          </a:p>
        </p:txBody>
      </p:sp>
      <p:sp>
        <p:nvSpPr>
          <p:cNvPr id="3" name="Subtitle 2"/>
          <p:cNvSpPr txBox="1">
            <a:spLocks/>
          </p:cNvSpPr>
          <p:nvPr/>
        </p:nvSpPr>
        <p:spPr>
          <a:xfrm>
            <a:off x="0" y="4002647"/>
            <a:ext cx="9144000" cy="990600"/>
          </a:xfrm>
          <a:prstGeom prst="rect">
            <a:avLst/>
          </a:prstGeom>
        </p:spPr>
        <p:txBody>
          <a:bodyPr/>
          <a:lstStyle>
            <a:lvl1pPr marL="342900" indent="-3429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i="1" dirty="0"/>
              <a:t>Revelation and the Old Testament</a:t>
            </a:r>
          </a:p>
          <a:p>
            <a:pPr marL="0" indent="0" algn="ctr">
              <a:buNone/>
            </a:pPr>
            <a:r>
              <a:rPr lang="en-US" dirty="0"/>
              <a:t>Unit 3, Chapter 10</a:t>
            </a:r>
          </a:p>
        </p:txBody>
      </p:sp>
      <p:sp>
        <p:nvSpPr>
          <p:cNvPr id="6" name="Text Placeholder 3">
            <a:extLst>
              <a:ext uri="{FF2B5EF4-FFF2-40B4-BE49-F238E27FC236}">
                <a16:creationId xmlns:a16="http://schemas.microsoft.com/office/drawing/2014/main" id="{E57A3CF8-45B2-6843-85BB-68EEC4A57A10}"/>
              </a:ext>
            </a:extLst>
          </p:cNvPr>
          <p:cNvSpPr>
            <a:spLocks noGrp="1"/>
          </p:cNvSpPr>
          <p:nvPr/>
        </p:nvSpPr>
        <p:spPr>
          <a:xfrm>
            <a:off x="0" y="5562600"/>
            <a:ext cx="9144000" cy="123111"/>
          </a:xfrm>
          <a:prstGeom prst="rect">
            <a:avLst/>
          </a:prstGeom>
        </p:spPr>
        <p:txBody>
          <a:bodyPr vert="horz" wrap="square" lIns="0" tIns="0" rIns="0" bIns="0" rtlCol="0" anchor="ctr" anchorCtr="0">
            <a:spAutoFit/>
          </a:bodyPr>
          <a:lstStyle>
            <a:lvl1pPr marL="342900" indent="-342900" algn="l" defTabSz="914400" rtl="0" eaLnBrk="1" latinLnBrk="0" hangingPunct="1">
              <a:spcBef>
                <a:spcPct val="20000"/>
              </a:spcBef>
              <a:buFont typeface="Arial" pitchFamily="34" charset="0"/>
              <a:buNone/>
              <a:defRPr sz="800" kern="1200">
                <a:solidFill>
                  <a:schemeClr val="bg1">
                    <a:lumMod val="50000"/>
                  </a:schemeClr>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rPr lang="en-US" dirty="0"/>
              <a:t>Document#: TX006109</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837400"/>
            <a:ext cx="8229600" cy="533400"/>
          </a:xfrm>
        </p:spPr>
        <p:txBody>
          <a:bodyPr>
            <a:noAutofit/>
          </a:bodyPr>
          <a:lstStyle/>
          <a:p>
            <a:r>
              <a:rPr lang="en-US" sz="3200" dirty="0"/>
              <a:t>The Babylonian Exile</a:t>
            </a:r>
          </a:p>
        </p:txBody>
      </p:sp>
      <p:sp>
        <p:nvSpPr>
          <p:cNvPr id="3" name="Content Placeholder 2"/>
          <p:cNvSpPr>
            <a:spLocks noGrp="1"/>
          </p:cNvSpPr>
          <p:nvPr>
            <p:ph idx="1"/>
          </p:nvPr>
        </p:nvSpPr>
        <p:spPr>
          <a:xfrm>
            <a:off x="762000" y="1524000"/>
            <a:ext cx="3096986" cy="2369898"/>
          </a:xfrm>
        </p:spPr>
        <p:txBody>
          <a:bodyPr>
            <a:noAutofit/>
          </a:bodyPr>
          <a:lstStyle/>
          <a:p>
            <a:pPr lvl="0"/>
            <a:r>
              <a:rPr lang="en-US" dirty="0"/>
              <a:t>586–537 BC</a:t>
            </a:r>
          </a:p>
          <a:p>
            <a:pPr lvl="0"/>
            <a:r>
              <a:rPr lang="en-US" dirty="0"/>
              <a:t>Many inhabitants of Judah were sent into exile in Babylon.</a:t>
            </a:r>
          </a:p>
          <a:p>
            <a:pPr lvl="0"/>
            <a:r>
              <a:rPr lang="en-US" dirty="0"/>
              <a:t>Separated from their homes and the people lost in war, the people of Judah suffered great sadness.</a:t>
            </a:r>
          </a:p>
          <a:p>
            <a:pPr lvl="0"/>
            <a:endParaRPr lang="en-US" dirty="0"/>
          </a:p>
          <a:p>
            <a:endParaRPr lang="en-US" dirty="0"/>
          </a:p>
          <a:p>
            <a:endParaRPr lang="en-US" dirty="0"/>
          </a:p>
          <a:p>
            <a:pPr marL="0" indent="0">
              <a:buNone/>
            </a:pPr>
            <a:endParaRPr lang="en-US" dirty="0"/>
          </a:p>
        </p:txBody>
      </p:sp>
      <p:pic>
        <p:nvPicPr>
          <p:cNvPr id="6" name="Picture 5">
            <a:extLst>
              <a:ext uri="{FF2B5EF4-FFF2-40B4-BE49-F238E27FC236}">
                <a16:creationId xmlns:a16="http://schemas.microsoft.com/office/drawing/2014/main" id="{0BCC59B6-B6A1-2849-B3CE-9C5E1BD3476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35186" y="1520396"/>
            <a:ext cx="4462992" cy="4717812"/>
          </a:xfrm>
          <a:prstGeom prst="rect">
            <a:avLst/>
          </a:prstGeom>
        </p:spPr>
      </p:pic>
    </p:spTree>
    <p:extLst>
      <p:ext uri="{BB962C8B-B14F-4D97-AF65-F5344CB8AC3E}">
        <p14:creationId xmlns:p14="http://schemas.microsoft.com/office/powerpoint/2010/main" val="41874967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28700"/>
            <a:ext cx="9144000" cy="533400"/>
          </a:xfrm>
        </p:spPr>
        <p:txBody>
          <a:bodyPr>
            <a:noAutofit/>
          </a:bodyPr>
          <a:lstStyle/>
          <a:p>
            <a:r>
              <a:rPr lang="en-US" sz="3200" dirty="0"/>
              <a:t>The Babylonian Exile: </a:t>
            </a:r>
            <a:br>
              <a:rPr lang="en-US" sz="3200" dirty="0"/>
            </a:br>
            <a:r>
              <a:rPr lang="en-US" sz="3200" dirty="0"/>
              <a:t>A Blessing in Disguise</a:t>
            </a:r>
          </a:p>
        </p:txBody>
      </p:sp>
      <p:sp>
        <p:nvSpPr>
          <p:cNvPr id="3" name="Content Placeholder 2"/>
          <p:cNvSpPr>
            <a:spLocks noGrp="1"/>
          </p:cNvSpPr>
          <p:nvPr>
            <p:ph idx="1"/>
          </p:nvPr>
        </p:nvSpPr>
        <p:spPr>
          <a:xfrm>
            <a:off x="990600" y="1905000"/>
            <a:ext cx="7467600" cy="2369898"/>
          </a:xfrm>
        </p:spPr>
        <p:txBody>
          <a:bodyPr>
            <a:noAutofit/>
          </a:bodyPr>
          <a:lstStyle/>
          <a:p>
            <a:pPr lvl="0"/>
            <a:r>
              <a:rPr lang="en-US" sz="2200" dirty="0"/>
              <a:t>Without the Temple, the people had to figure out new ways to connect with God.</a:t>
            </a:r>
          </a:p>
          <a:p>
            <a:pPr lvl="0"/>
            <a:r>
              <a:rPr lang="en-US" sz="2200" dirty="0"/>
              <a:t>Much of the Old Testament was written during this time.</a:t>
            </a:r>
          </a:p>
          <a:p>
            <a:pPr lvl="0"/>
            <a:r>
              <a:rPr lang="en-US" sz="2200" dirty="0"/>
              <a:t>The Israelites came to understand better both their history as a people and their relationship with God. </a:t>
            </a:r>
          </a:p>
          <a:p>
            <a:pPr lvl="0"/>
            <a:endParaRPr lang="en-US" sz="2200" dirty="0"/>
          </a:p>
          <a:p>
            <a:endParaRPr lang="en-US" sz="2200" dirty="0"/>
          </a:p>
          <a:p>
            <a:endParaRPr lang="en-US" sz="2200" dirty="0"/>
          </a:p>
          <a:p>
            <a:pPr marL="0" indent="0">
              <a:buNone/>
            </a:pPr>
            <a:endParaRPr lang="en-US" sz="2200" dirty="0"/>
          </a:p>
        </p:txBody>
      </p:sp>
      <p:pic>
        <p:nvPicPr>
          <p:cNvPr id="5" name="Picture 4">
            <a:extLst>
              <a:ext uri="{FF2B5EF4-FFF2-40B4-BE49-F238E27FC236}">
                <a16:creationId xmlns:a16="http://schemas.microsoft.com/office/drawing/2014/main" id="{CCAC2284-BB6C-5E42-B65C-4EDA0BC05362}"/>
              </a:ext>
            </a:extLst>
          </p:cNvPr>
          <p:cNvPicPr>
            <a:picLocks noChangeAspect="1"/>
          </p:cNvPicPr>
          <p:nvPr/>
        </p:nvPicPr>
        <p:blipFill rotWithShape="1">
          <a:blip r:embed="rId3">
            <a:extLst>
              <a:ext uri="{28A0092B-C50C-407E-A947-70E740481C1C}">
                <a14:useLocalDpi xmlns:a14="http://schemas.microsoft.com/office/drawing/2010/main" val="0"/>
              </a:ext>
            </a:extLst>
          </a:blip>
          <a:srcRect t="21620" b="19414"/>
          <a:stretch/>
        </p:blipFill>
        <p:spPr>
          <a:xfrm>
            <a:off x="2743200" y="3962400"/>
            <a:ext cx="4272280" cy="2209800"/>
          </a:xfrm>
          <a:prstGeom prst="rect">
            <a:avLst/>
          </a:prstGeom>
        </p:spPr>
      </p:pic>
    </p:spTree>
    <p:extLst>
      <p:ext uri="{BB962C8B-B14F-4D97-AF65-F5344CB8AC3E}">
        <p14:creationId xmlns:p14="http://schemas.microsoft.com/office/powerpoint/2010/main" val="525874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5107" y="779721"/>
            <a:ext cx="8229600" cy="533400"/>
          </a:xfrm>
        </p:spPr>
        <p:txBody>
          <a:bodyPr>
            <a:noAutofit/>
          </a:bodyPr>
          <a:lstStyle/>
          <a:p>
            <a:r>
              <a:rPr lang="en-US" sz="3200" dirty="0"/>
              <a:t>Second and Third Isaiah</a:t>
            </a:r>
          </a:p>
        </p:txBody>
      </p:sp>
      <p:sp>
        <p:nvSpPr>
          <p:cNvPr id="3" name="Content Placeholder 2"/>
          <p:cNvSpPr>
            <a:spLocks noGrp="1"/>
          </p:cNvSpPr>
          <p:nvPr>
            <p:ph idx="1"/>
          </p:nvPr>
        </p:nvSpPr>
        <p:spPr>
          <a:xfrm>
            <a:off x="865414" y="1295400"/>
            <a:ext cx="7668986" cy="2369898"/>
          </a:xfrm>
        </p:spPr>
        <p:txBody>
          <a:bodyPr>
            <a:noAutofit/>
          </a:bodyPr>
          <a:lstStyle/>
          <a:p>
            <a:pPr marL="0" indent="0" algn="ctr">
              <a:buNone/>
            </a:pPr>
            <a:r>
              <a:rPr lang="en-US" sz="1800" i="1" dirty="0"/>
              <a:t>Yes, we finally return to those other guys writing under the name Isaiah!</a:t>
            </a:r>
            <a:endParaRPr lang="en-US" sz="1800" dirty="0"/>
          </a:p>
          <a:p>
            <a:pPr marL="0" indent="0">
              <a:buNone/>
            </a:pPr>
            <a:br>
              <a:rPr lang="en-US" sz="2200" b="1" dirty="0"/>
            </a:br>
            <a:r>
              <a:rPr lang="en-US" sz="2200" b="1" dirty="0"/>
              <a:t>Second Isaiah</a:t>
            </a:r>
            <a:r>
              <a:rPr lang="en-US" sz="2200" dirty="0"/>
              <a:t> comforts the exiles in Babylon by describing:</a:t>
            </a:r>
          </a:p>
          <a:p>
            <a:pPr lvl="0"/>
            <a:r>
              <a:rPr lang="en-US" sz="2200" dirty="0"/>
              <a:t>a “Suffering Servant” who will lead the people with compassion and self-sacrifice</a:t>
            </a:r>
          </a:p>
          <a:p>
            <a:pPr lvl="0"/>
            <a:r>
              <a:rPr lang="en-US" sz="2200" dirty="0"/>
              <a:t>King Cyrus of Persia, who will conquer Babylon (in 539 BC) and will send the exiles home</a:t>
            </a:r>
          </a:p>
          <a:p>
            <a:pPr marL="0" indent="0">
              <a:buNone/>
            </a:pPr>
            <a:r>
              <a:rPr lang="en-US" sz="2200" b="1" dirty="0"/>
              <a:t>Third Isaiah</a:t>
            </a:r>
            <a:r>
              <a:rPr lang="en-US" sz="2200" dirty="0"/>
              <a:t> prophesies as the first exiles are beginning to return to Jerusalem.</a:t>
            </a:r>
          </a:p>
          <a:p>
            <a:pPr lvl="0"/>
            <a:endParaRPr lang="en-US" sz="2200" dirty="0"/>
          </a:p>
          <a:p>
            <a:pPr marL="0" indent="0">
              <a:buNone/>
            </a:pPr>
            <a:endParaRPr lang="en-US" sz="2200" dirty="0"/>
          </a:p>
        </p:txBody>
      </p:sp>
      <p:pic>
        <p:nvPicPr>
          <p:cNvPr id="10" name="Picture 9">
            <a:extLst>
              <a:ext uri="{FF2B5EF4-FFF2-40B4-BE49-F238E27FC236}">
                <a16:creationId xmlns:a16="http://schemas.microsoft.com/office/drawing/2014/main" id="{A02A91F4-C0F1-544A-88DE-BEE2CB7FA35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00200" y="4829175"/>
            <a:ext cx="6565900" cy="1466850"/>
          </a:xfrm>
          <a:prstGeom prst="rect">
            <a:avLst/>
          </a:prstGeom>
        </p:spPr>
      </p:pic>
    </p:spTree>
    <p:extLst>
      <p:ext uri="{BB962C8B-B14F-4D97-AF65-F5344CB8AC3E}">
        <p14:creationId xmlns:p14="http://schemas.microsoft.com/office/powerpoint/2010/main" val="23501597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4">
            <a:extLst>
              <a:ext uri="{FF2B5EF4-FFF2-40B4-BE49-F238E27FC236}">
                <a16:creationId xmlns:a16="http://schemas.microsoft.com/office/drawing/2014/main" id="{6770F26B-B6A4-452E-907E-9132A3EAEDE3}"/>
              </a:ext>
            </a:extLst>
          </p:cNvPr>
          <p:cNvSpPr txBox="1">
            <a:spLocks/>
          </p:cNvSpPr>
          <p:nvPr/>
        </p:nvSpPr>
        <p:spPr>
          <a:xfrm>
            <a:off x="1485900" y="1598346"/>
            <a:ext cx="6172200" cy="990600"/>
          </a:xfrm>
          <a:prstGeom prst="rect">
            <a:avLst/>
          </a:prstGeom>
        </p:spPr>
        <p:txBody>
          <a:bodyPr>
            <a:noAutofit/>
          </a:bodyPr>
          <a:lst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a:lstStyle>
          <a:p>
            <a:pPr algn="ctr"/>
            <a:r>
              <a:rPr lang="en-US" sz="3000" dirty="0"/>
              <a:t>How does God react </a:t>
            </a:r>
            <a:br>
              <a:rPr lang="en-US" sz="3000" dirty="0"/>
            </a:br>
            <a:r>
              <a:rPr lang="en-US" sz="3000" dirty="0"/>
              <a:t>when we screw up?</a:t>
            </a:r>
          </a:p>
        </p:txBody>
      </p:sp>
      <p:pic>
        <p:nvPicPr>
          <p:cNvPr id="5" name="Picture 4">
            <a:extLst>
              <a:ext uri="{FF2B5EF4-FFF2-40B4-BE49-F238E27FC236}">
                <a16:creationId xmlns:a16="http://schemas.microsoft.com/office/drawing/2014/main" id="{EA6F6D30-A32B-4C2A-A6BD-12145CC6B60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83130" y="2781301"/>
            <a:ext cx="4777740" cy="3185160"/>
          </a:xfrm>
          <a:prstGeom prst="rect">
            <a:avLst/>
          </a:prstGeom>
        </p:spPr>
      </p:pic>
      <p:sp>
        <p:nvSpPr>
          <p:cNvPr id="6" name="Title 4">
            <a:extLst>
              <a:ext uri="{FF2B5EF4-FFF2-40B4-BE49-F238E27FC236}">
                <a16:creationId xmlns:a16="http://schemas.microsoft.com/office/drawing/2014/main" id="{57A75DFD-D632-484B-BEDD-F2F90A63E967}"/>
              </a:ext>
            </a:extLst>
          </p:cNvPr>
          <p:cNvSpPr txBox="1">
            <a:spLocks/>
          </p:cNvSpPr>
          <p:nvPr/>
        </p:nvSpPr>
        <p:spPr>
          <a:xfrm>
            <a:off x="609600" y="891539"/>
            <a:ext cx="8077200" cy="685800"/>
          </a:xfrm>
          <a:prstGeom prst="rect">
            <a:avLst/>
          </a:prstGeom>
        </p:spPr>
        <p:txBody>
          <a:bodyPr>
            <a:noAutofit/>
          </a:bodyPr>
          <a:lst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a:lstStyle>
          <a:p>
            <a:r>
              <a:rPr lang="en-US" sz="2400" dirty="0"/>
              <a:t>Chapter Focus Question:</a:t>
            </a:r>
          </a:p>
        </p:txBody>
      </p:sp>
    </p:spTree>
    <p:extLst>
      <p:ext uri="{BB962C8B-B14F-4D97-AF65-F5344CB8AC3E}">
        <p14:creationId xmlns:p14="http://schemas.microsoft.com/office/powerpoint/2010/main" val="17664602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514B622-3575-F046-AAC2-E11EAFC295B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7200" y="987056"/>
            <a:ext cx="3718560" cy="4191000"/>
          </a:xfrm>
          <a:prstGeom prst="rect">
            <a:avLst/>
          </a:prstGeom>
        </p:spPr>
      </p:pic>
      <p:sp>
        <p:nvSpPr>
          <p:cNvPr id="8" name="Content Placeholder 2">
            <a:extLst>
              <a:ext uri="{FF2B5EF4-FFF2-40B4-BE49-F238E27FC236}">
                <a16:creationId xmlns:a16="http://schemas.microsoft.com/office/drawing/2014/main" id="{40A606E7-75B6-164A-994A-47F859CAFB11}"/>
              </a:ext>
            </a:extLst>
          </p:cNvPr>
          <p:cNvSpPr>
            <a:spLocks noGrp="1"/>
          </p:cNvSpPr>
          <p:nvPr>
            <p:ph idx="1"/>
          </p:nvPr>
        </p:nvSpPr>
        <p:spPr>
          <a:xfrm>
            <a:off x="4419600" y="990600"/>
            <a:ext cx="4533900" cy="5179828"/>
          </a:xfrm>
        </p:spPr>
        <p:txBody>
          <a:bodyPr>
            <a:normAutofit fontScale="85000" lnSpcReduction="10000"/>
          </a:bodyPr>
          <a:lstStyle/>
          <a:p>
            <a:pPr marL="0" indent="0">
              <a:buNone/>
            </a:pPr>
            <a:r>
              <a:rPr lang="en-US" sz="2800" b="1" dirty="0"/>
              <a:t>Recall the following facts:</a:t>
            </a:r>
          </a:p>
          <a:p>
            <a:pPr lvl="0"/>
            <a:r>
              <a:rPr lang="en-US" sz="2800" dirty="0"/>
              <a:t>The northern kingdom, Israel, falls to Assyria in 722 BC.</a:t>
            </a:r>
          </a:p>
          <a:p>
            <a:pPr lvl="0"/>
            <a:r>
              <a:rPr lang="en-US" sz="2800" dirty="0"/>
              <a:t>The southern kingdom, Judah, falls to Babylon in </a:t>
            </a:r>
            <a:br>
              <a:rPr lang="en-US" sz="2800" dirty="0"/>
            </a:br>
            <a:r>
              <a:rPr lang="en-US" sz="2800" dirty="0"/>
              <a:t>587 BC.</a:t>
            </a:r>
          </a:p>
          <a:p>
            <a:pPr marL="0" indent="0">
              <a:buNone/>
            </a:pPr>
            <a:endParaRPr lang="en-US" sz="2800" dirty="0"/>
          </a:p>
          <a:p>
            <a:pPr marL="0" indent="0">
              <a:buNone/>
            </a:pPr>
            <a:r>
              <a:rPr lang="en-US" sz="2800" b="1" dirty="0"/>
              <a:t>Why does the southern kingdom last longer?</a:t>
            </a:r>
          </a:p>
          <a:p>
            <a:pPr lvl="0"/>
            <a:r>
              <a:rPr lang="en-US" sz="2800" dirty="0"/>
              <a:t>The kings are all from </a:t>
            </a:r>
            <a:br>
              <a:rPr lang="en-US" sz="2800" dirty="0"/>
            </a:br>
            <a:r>
              <a:rPr lang="en-US" sz="2800" dirty="0"/>
              <a:t>the same family line (descendants of King David).</a:t>
            </a:r>
          </a:p>
          <a:p>
            <a:pPr lvl="0"/>
            <a:r>
              <a:rPr lang="en-US" sz="2800" dirty="0"/>
              <a:t>Some of these kings are excellent, faithful leaders.</a:t>
            </a:r>
          </a:p>
          <a:p>
            <a:endParaRPr lang="en-US" sz="2000" dirty="0"/>
          </a:p>
          <a:p>
            <a:endParaRPr lang="en-US" sz="2000" dirty="0"/>
          </a:p>
          <a:p>
            <a:pPr marL="0" indent="0">
              <a:buNone/>
            </a:pPr>
            <a:endParaRPr lang="en-US" sz="20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09600"/>
            <a:ext cx="8458200" cy="762000"/>
          </a:xfrm>
        </p:spPr>
        <p:txBody>
          <a:bodyPr>
            <a:normAutofit/>
          </a:bodyPr>
          <a:lstStyle/>
          <a:p>
            <a:r>
              <a:rPr lang="en-US" sz="3200" dirty="0"/>
              <a:t>Good Kings of the South</a:t>
            </a:r>
          </a:p>
        </p:txBody>
      </p:sp>
      <p:sp>
        <p:nvSpPr>
          <p:cNvPr id="15" name="Content Placeholder 2">
            <a:extLst>
              <a:ext uri="{FF2B5EF4-FFF2-40B4-BE49-F238E27FC236}">
                <a16:creationId xmlns:a16="http://schemas.microsoft.com/office/drawing/2014/main" id="{88FBE786-EBF0-D641-AEFD-2DD80793DA4B}"/>
              </a:ext>
            </a:extLst>
          </p:cNvPr>
          <p:cNvSpPr>
            <a:spLocks noGrp="1"/>
          </p:cNvSpPr>
          <p:nvPr>
            <p:ph idx="1"/>
          </p:nvPr>
        </p:nvSpPr>
        <p:spPr>
          <a:xfrm>
            <a:off x="516467" y="1371600"/>
            <a:ext cx="8305800" cy="3238500"/>
          </a:xfrm>
        </p:spPr>
        <p:txBody>
          <a:bodyPr>
            <a:normAutofit/>
          </a:bodyPr>
          <a:lstStyle/>
          <a:p>
            <a:pPr marL="0" indent="0">
              <a:buNone/>
            </a:pPr>
            <a:r>
              <a:rPr lang="en-US" b="1" dirty="0"/>
              <a:t>Hezekiah </a:t>
            </a:r>
            <a:r>
              <a:rPr lang="en-US" dirty="0"/>
              <a:t>is faithful to God even when threatened by the Assyrian king, Sennacherib.</a:t>
            </a:r>
          </a:p>
          <a:p>
            <a:pPr marL="0" indent="0">
              <a:buNone/>
            </a:pPr>
            <a:r>
              <a:rPr lang="en-US" b="1" dirty="0"/>
              <a:t>Josiah </a:t>
            </a:r>
            <a:r>
              <a:rPr lang="en-US" dirty="0"/>
              <a:t>starts a religious reform to purify and refocus the people’s worship.</a:t>
            </a:r>
          </a:p>
          <a:p>
            <a:pPr marL="0" lvl="0" indent="0">
              <a:buNone/>
            </a:pPr>
            <a:endParaRPr lang="en-US" dirty="0"/>
          </a:p>
        </p:txBody>
      </p:sp>
      <p:pic>
        <p:nvPicPr>
          <p:cNvPr id="4" name="Picture 3">
            <a:extLst>
              <a:ext uri="{FF2B5EF4-FFF2-40B4-BE49-F238E27FC236}">
                <a16:creationId xmlns:a16="http://schemas.microsoft.com/office/drawing/2014/main" id="{7053A647-5610-334A-A865-EC611C4C8B6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34801" y="3124200"/>
            <a:ext cx="4096726" cy="316865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85800"/>
            <a:ext cx="8458200" cy="762000"/>
          </a:xfrm>
        </p:spPr>
        <p:txBody>
          <a:bodyPr>
            <a:normAutofit/>
          </a:bodyPr>
          <a:lstStyle/>
          <a:p>
            <a:r>
              <a:rPr lang="en-US" sz="3200" dirty="0"/>
              <a:t>Isaiah: One Book, Three Prophets!</a:t>
            </a:r>
          </a:p>
        </p:txBody>
      </p:sp>
      <p:sp>
        <p:nvSpPr>
          <p:cNvPr id="15" name="Content Placeholder 2">
            <a:extLst>
              <a:ext uri="{FF2B5EF4-FFF2-40B4-BE49-F238E27FC236}">
                <a16:creationId xmlns:a16="http://schemas.microsoft.com/office/drawing/2014/main" id="{88FBE786-EBF0-D641-AEFD-2DD80793DA4B}"/>
              </a:ext>
            </a:extLst>
          </p:cNvPr>
          <p:cNvSpPr>
            <a:spLocks noGrp="1"/>
          </p:cNvSpPr>
          <p:nvPr>
            <p:ph idx="1"/>
          </p:nvPr>
        </p:nvSpPr>
        <p:spPr>
          <a:xfrm>
            <a:off x="516467" y="1485900"/>
            <a:ext cx="8305800" cy="3238500"/>
          </a:xfrm>
        </p:spPr>
        <p:txBody>
          <a:bodyPr>
            <a:normAutofit/>
          </a:bodyPr>
          <a:lstStyle/>
          <a:p>
            <a:pPr lvl="0"/>
            <a:r>
              <a:rPr lang="en-US" dirty="0"/>
              <a:t>The Book of Isaiah is a collection of the words of three different prophets: First Isaiah, Second Isaiah, and Third Isaiah. </a:t>
            </a:r>
          </a:p>
          <a:p>
            <a:pPr lvl="0"/>
            <a:r>
              <a:rPr lang="en-US" b="1" dirty="0"/>
              <a:t>First Isaiah</a:t>
            </a:r>
            <a:r>
              <a:rPr lang="en-US" dirty="0"/>
              <a:t> wrote </a:t>
            </a:r>
            <a:r>
              <a:rPr lang="en-US" i="1" dirty="0"/>
              <a:t>before </a:t>
            </a:r>
            <a:r>
              <a:rPr lang="en-US" dirty="0"/>
              <a:t>the Babylonian Exile. </a:t>
            </a:r>
          </a:p>
          <a:p>
            <a:pPr marL="0" lvl="0" indent="0">
              <a:buNone/>
            </a:pPr>
            <a:endParaRPr lang="en-US" dirty="0"/>
          </a:p>
        </p:txBody>
      </p:sp>
      <p:pic>
        <p:nvPicPr>
          <p:cNvPr id="5" name="Picture 4">
            <a:extLst>
              <a:ext uri="{FF2B5EF4-FFF2-40B4-BE49-F238E27FC236}">
                <a16:creationId xmlns:a16="http://schemas.microsoft.com/office/drawing/2014/main" id="{DAFBF337-14AF-114B-B636-983BDE8D5BC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0600" y="3505200"/>
            <a:ext cx="7162800" cy="1600200"/>
          </a:xfrm>
          <a:prstGeom prst="rect">
            <a:avLst/>
          </a:prstGeom>
        </p:spPr>
      </p:pic>
    </p:spTree>
    <p:extLst>
      <p:ext uri="{BB962C8B-B14F-4D97-AF65-F5344CB8AC3E}">
        <p14:creationId xmlns:p14="http://schemas.microsoft.com/office/powerpoint/2010/main" val="37115274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3137" y="900311"/>
            <a:ext cx="8229600" cy="533400"/>
          </a:xfrm>
        </p:spPr>
        <p:txBody>
          <a:bodyPr>
            <a:noAutofit/>
          </a:bodyPr>
          <a:lstStyle/>
          <a:p>
            <a:r>
              <a:rPr lang="en-US" sz="3200" dirty="0"/>
              <a:t>Themes of First Isaiah</a:t>
            </a:r>
          </a:p>
        </p:txBody>
      </p:sp>
      <p:sp>
        <p:nvSpPr>
          <p:cNvPr id="3" name="Content Placeholder 2"/>
          <p:cNvSpPr>
            <a:spLocks noGrp="1"/>
          </p:cNvSpPr>
          <p:nvPr>
            <p:ph idx="1"/>
          </p:nvPr>
        </p:nvSpPr>
        <p:spPr>
          <a:xfrm>
            <a:off x="964567" y="3086737"/>
            <a:ext cx="3244565" cy="3695063"/>
          </a:xfrm>
        </p:spPr>
        <p:txBody>
          <a:bodyPr>
            <a:normAutofit/>
          </a:bodyPr>
          <a:lstStyle/>
          <a:p>
            <a:pPr marL="0" indent="0">
              <a:buNone/>
            </a:pPr>
            <a:r>
              <a:rPr lang="en-US" sz="2200" dirty="0"/>
              <a:t>Isaiah condemns hypocritical leaders</a:t>
            </a:r>
            <a:br>
              <a:rPr lang="en-US" sz="2200" dirty="0"/>
            </a:br>
            <a:r>
              <a:rPr lang="en-US" sz="2200" dirty="0"/>
              <a:t>and warns that all of Judah will be punished because they failed to keep the covenant. </a:t>
            </a:r>
          </a:p>
          <a:p>
            <a:endParaRPr lang="en-US" sz="2000" dirty="0"/>
          </a:p>
          <a:p>
            <a:pPr marL="0" indent="0">
              <a:buNone/>
            </a:pPr>
            <a:endParaRPr lang="en-US" sz="2000" dirty="0"/>
          </a:p>
        </p:txBody>
      </p:sp>
      <p:sp>
        <p:nvSpPr>
          <p:cNvPr id="5" name="Content Placeholder 2">
            <a:extLst>
              <a:ext uri="{FF2B5EF4-FFF2-40B4-BE49-F238E27FC236}">
                <a16:creationId xmlns:a16="http://schemas.microsoft.com/office/drawing/2014/main" id="{58C80259-14FF-C443-9558-B4B509EFB67D}"/>
              </a:ext>
            </a:extLst>
          </p:cNvPr>
          <p:cNvSpPr txBox="1">
            <a:spLocks/>
          </p:cNvSpPr>
          <p:nvPr/>
        </p:nvSpPr>
        <p:spPr>
          <a:xfrm>
            <a:off x="5081338" y="3086737"/>
            <a:ext cx="3234522" cy="36950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2200" dirty="0"/>
              <a:t>Prophecy that a young woman will give birth to Emmanuel, “God with us.” This prophecy is fulfilled with the birth of Jesus. </a:t>
            </a:r>
          </a:p>
        </p:txBody>
      </p:sp>
      <p:pic>
        <p:nvPicPr>
          <p:cNvPr id="7" name="Picture 6">
            <a:extLst>
              <a:ext uri="{FF2B5EF4-FFF2-40B4-BE49-F238E27FC236}">
                <a16:creationId xmlns:a16="http://schemas.microsoft.com/office/drawing/2014/main" id="{F4E7CA1D-4A11-814E-AB2E-1EC137FF4FD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5800" y="1974792"/>
            <a:ext cx="3523332" cy="1073150"/>
          </a:xfrm>
          <a:prstGeom prst="rect">
            <a:avLst/>
          </a:prstGeom>
        </p:spPr>
      </p:pic>
      <p:pic>
        <p:nvPicPr>
          <p:cNvPr id="9" name="Picture 8">
            <a:extLst>
              <a:ext uri="{FF2B5EF4-FFF2-40B4-BE49-F238E27FC236}">
                <a16:creationId xmlns:a16="http://schemas.microsoft.com/office/drawing/2014/main" id="{78D2294A-4AFA-C248-B51D-69699E8CF80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24137" y="1978094"/>
            <a:ext cx="4148924" cy="1069848"/>
          </a:xfrm>
          <a:prstGeom prst="rect">
            <a:avLst/>
          </a:prstGeom>
        </p:spPr>
      </p:pic>
      <p:sp>
        <p:nvSpPr>
          <p:cNvPr id="10" name="TextBox 9">
            <a:extLst>
              <a:ext uri="{FF2B5EF4-FFF2-40B4-BE49-F238E27FC236}">
                <a16:creationId xmlns:a16="http://schemas.microsoft.com/office/drawing/2014/main" id="{E0B547F6-1ED3-2F4F-84A1-AFD43A5462A2}"/>
              </a:ext>
            </a:extLst>
          </p:cNvPr>
          <p:cNvSpPr txBox="1"/>
          <p:nvPr/>
        </p:nvSpPr>
        <p:spPr bwMode="auto">
          <a:xfrm>
            <a:off x="4086761" y="3047942"/>
            <a:ext cx="1143000" cy="584775"/>
          </a:xfrm>
          <a:prstGeom prst="rect">
            <a:avLst/>
          </a:prstGeom>
          <a:noFill/>
          <a:ln w="9525">
            <a:noFill/>
            <a:miter lim="800000"/>
            <a:headEnd/>
            <a:tailEnd/>
          </a:ln>
        </p:spPr>
        <p:txBody>
          <a:bodyPr wrap="square" rtlCol="0">
            <a:spAutoFit/>
          </a:bodyPr>
          <a:lstStyle/>
          <a:p>
            <a:r>
              <a:rPr lang="en-US" sz="3200" b="1" dirty="0">
                <a:latin typeface="Arial" panose="020B0604020202020204" pitchFamily="34" charset="0"/>
                <a:cs typeface="Arial" panose="020B0604020202020204" pitchFamily="34" charset="0"/>
              </a:rPr>
              <a:t>VS</a:t>
            </a:r>
            <a:r>
              <a:rPr lang="en-US" sz="3200" dirty="0">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35071232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3137" y="900311"/>
            <a:ext cx="8229600" cy="533400"/>
          </a:xfrm>
        </p:spPr>
        <p:txBody>
          <a:bodyPr>
            <a:noAutofit/>
          </a:bodyPr>
          <a:lstStyle/>
          <a:p>
            <a:r>
              <a:rPr lang="en-US" sz="3200" dirty="0"/>
              <a:t>The Prophet Jeremiah</a:t>
            </a:r>
          </a:p>
        </p:txBody>
      </p:sp>
      <p:sp>
        <p:nvSpPr>
          <p:cNvPr id="3" name="Content Placeholder 2"/>
          <p:cNvSpPr>
            <a:spLocks noGrp="1"/>
          </p:cNvSpPr>
          <p:nvPr>
            <p:ph idx="1"/>
          </p:nvPr>
        </p:nvSpPr>
        <p:spPr>
          <a:xfrm>
            <a:off x="484374" y="1715137"/>
            <a:ext cx="4468626" cy="4209731"/>
          </a:xfrm>
        </p:spPr>
        <p:txBody>
          <a:bodyPr>
            <a:normAutofit fontScale="92500" lnSpcReduction="10000"/>
          </a:bodyPr>
          <a:lstStyle/>
          <a:p>
            <a:pPr lvl="0"/>
            <a:r>
              <a:rPr lang="en-US" dirty="0"/>
              <a:t>Prophesied in Jerusalem before the Babylonian Exile.</a:t>
            </a:r>
          </a:p>
          <a:p>
            <a:pPr lvl="0"/>
            <a:r>
              <a:rPr lang="en-US" dirty="0"/>
              <a:t>Like many prophets, Jeremiah:</a:t>
            </a:r>
          </a:p>
          <a:p>
            <a:pPr lvl="1"/>
            <a:r>
              <a:rPr lang="en-US" dirty="0"/>
              <a:t>initially resisted God’s call</a:t>
            </a:r>
          </a:p>
          <a:p>
            <a:pPr lvl="1"/>
            <a:r>
              <a:rPr lang="en-US" dirty="0"/>
              <a:t>used “shock tactics” to try</a:t>
            </a:r>
            <a:br>
              <a:rPr lang="en-US" dirty="0"/>
            </a:br>
            <a:r>
              <a:rPr lang="en-US" dirty="0"/>
              <a:t>to compel the people to</a:t>
            </a:r>
            <a:br>
              <a:rPr lang="en-US" dirty="0"/>
            </a:br>
            <a:r>
              <a:rPr lang="en-US" dirty="0"/>
              <a:t>pay attention</a:t>
            </a:r>
          </a:p>
          <a:p>
            <a:pPr lvl="1"/>
            <a:r>
              <a:rPr lang="en-US" dirty="0"/>
              <a:t>was passionately dedicated to God, even though he became disheartened</a:t>
            </a:r>
          </a:p>
          <a:p>
            <a:pPr lvl="1"/>
            <a:r>
              <a:rPr lang="en-US" dirty="0"/>
              <a:t>was persecuted and threatened with death</a:t>
            </a:r>
          </a:p>
        </p:txBody>
      </p:sp>
      <p:pic>
        <p:nvPicPr>
          <p:cNvPr id="6" name="Picture 5">
            <a:extLst>
              <a:ext uri="{FF2B5EF4-FFF2-40B4-BE49-F238E27FC236}">
                <a16:creationId xmlns:a16="http://schemas.microsoft.com/office/drawing/2014/main" id="{67448A74-6B47-E740-A672-A98E4F2408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81600" y="1352868"/>
            <a:ext cx="3048000" cy="4572000"/>
          </a:xfrm>
          <a:prstGeom prst="rect">
            <a:avLst/>
          </a:prstGeom>
        </p:spPr>
      </p:pic>
    </p:spTree>
    <p:extLst>
      <p:ext uri="{BB962C8B-B14F-4D97-AF65-F5344CB8AC3E}">
        <p14:creationId xmlns:p14="http://schemas.microsoft.com/office/powerpoint/2010/main" val="35239787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900311"/>
            <a:ext cx="8229600" cy="533400"/>
          </a:xfrm>
        </p:spPr>
        <p:txBody>
          <a:bodyPr>
            <a:noAutofit/>
          </a:bodyPr>
          <a:lstStyle/>
          <a:p>
            <a:r>
              <a:rPr lang="en-US" sz="3200" dirty="0"/>
              <a:t>The Prophet Ezekiel</a:t>
            </a:r>
          </a:p>
        </p:txBody>
      </p:sp>
      <p:sp>
        <p:nvSpPr>
          <p:cNvPr id="3" name="Content Placeholder 2"/>
          <p:cNvSpPr>
            <a:spLocks noGrp="1"/>
          </p:cNvSpPr>
          <p:nvPr>
            <p:ph idx="1"/>
          </p:nvPr>
        </p:nvSpPr>
        <p:spPr>
          <a:xfrm>
            <a:off x="660837" y="1524000"/>
            <a:ext cx="4468626" cy="4648200"/>
          </a:xfrm>
        </p:spPr>
        <p:txBody>
          <a:bodyPr>
            <a:normAutofit fontScale="92500" lnSpcReduction="10000"/>
          </a:bodyPr>
          <a:lstStyle/>
          <a:p>
            <a:pPr lvl="0"/>
            <a:r>
              <a:rPr lang="en-US" dirty="0"/>
              <a:t>Ezekiel was among the first group of Israelite exiles sent </a:t>
            </a:r>
            <a:br>
              <a:rPr lang="en-US" dirty="0"/>
            </a:br>
            <a:r>
              <a:rPr lang="en-US" dirty="0"/>
              <a:t>to Babylon.</a:t>
            </a:r>
          </a:p>
          <a:p>
            <a:pPr lvl="0"/>
            <a:r>
              <a:rPr lang="en-US" dirty="0"/>
              <a:t>Through </a:t>
            </a:r>
            <a:r>
              <a:rPr lang="en-US" i="1" dirty="0"/>
              <a:t>symbolic acts</a:t>
            </a:r>
            <a:r>
              <a:rPr lang="en-US" dirty="0"/>
              <a:t>, he warns that Babylon will </a:t>
            </a:r>
            <a:br>
              <a:rPr lang="en-US" dirty="0"/>
            </a:br>
            <a:r>
              <a:rPr lang="en-US" dirty="0"/>
              <a:t>conquer Judah:</a:t>
            </a:r>
          </a:p>
          <a:p>
            <a:pPr lvl="1"/>
            <a:r>
              <a:rPr lang="en-US" dirty="0"/>
              <a:t>builds a model of</a:t>
            </a:r>
            <a:br>
              <a:rPr lang="en-US" dirty="0"/>
            </a:br>
            <a:r>
              <a:rPr lang="en-US" dirty="0"/>
              <a:t>Jerusalem under siege</a:t>
            </a:r>
          </a:p>
          <a:p>
            <a:pPr lvl="1"/>
            <a:r>
              <a:rPr lang="en-US" dirty="0"/>
              <a:t>cooks his food on </a:t>
            </a:r>
            <a:br>
              <a:rPr lang="en-US" dirty="0"/>
            </a:br>
            <a:r>
              <a:rPr lang="en-US" dirty="0"/>
              <a:t>cow dung</a:t>
            </a:r>
          </a:p>
          <a:p>
            <a:pPr lvl="1"/>
            <a:r>
              <a:rPr lang="en-US" dirty="0"/>
              <a:t>cuts off his hair</a:t>
            </a:r>
          </a:p>
          <a:p>
            <a:pPr lvl="1"/>
            <a:r>
              <a:rPr lang="en-US" dirty="0"/>
              <a:t>packs his bags and</a:t>
            </a:r>
            <a:br>
              <a:rPr lang="en-US" dirty="0"/>
            </a:br>
            <a:r>
              <a:rPr lang="en-US" dirty="0"/>
              <a:t>walks around town </a:t>
            </a:r>
          </a:p>
        </p:txBody>
      </p:sp>
      <p:pic>
        <p:nvPicPr>
          <p:cNvPr id="5" name="Picture 4">
            <a:extLst>
              <a:ext uri="{FF2B5EF4-FFF2-40B4-BE49-F238E27FC236}">
                <a16:creationId xmlns:a16="http://schemas.microsoft.com/office/drawing/2014/main" id="{A78C318D-658C-BF45-93EE-13AE1660B42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74827" y="1943100"/>
            <a:ext cx="3565306" cy="2971800"/>
          </a:xfrm>
          <a:prstGeom prst="rect">
            <a:avLst/>
          </a:prstGeom>
        </p:spPr>
      </p:pic>
    </p:spTree>
    <p:extLst>
      <p:ext uri="{BB962C8B-B14F-4D97-AF65-F5344CB8AC3E}">
        <p14:creationId xmlns:p14="http://schemas.microsoft.com/office/powerpoint/2010/main" val="14290622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838200"/>
            <a:ext cx="8229600" cy="533400"/>
          </a:xfrm>
        </p:spPr>
        <p:txBody>
          <a:bodyPr>
            <a:noAutofit/>
          </a:bodyPr>
          <a:lstStyle/>
          <a:p>
            <a:r>
              <a:rPr lang="en-US" sz="3200" dirty="0"/>
              <a:t>Ezekiel: Hopeful Visions</a:t>
            </a:r>
          </a:p>
        </p:txBody>
      </p:sp>
      <p:sp>
        <p:nvSpPr>
          <p:cNvPr id="3" name="Content Placeholder 2"/>
          <p:cNvSpPr>
            <a:spLocks noGrp="1"/>
          </p:cNvSpPr>
          <p:nvPr>
            <p:ph idx="1"/>
          </p:nvPr>
        </p:nvSpPr>
        <p:spPr>
          <a:xfrm>
            <a:off x="1447800" y="1524000"/>
            <a:ext cx="7130143" cy="1600200"/>
          </a:xfrm>
        </p:spPr>
        <p:txBody>
          <a:bodyPr>
            <a:normAutofit fontScale="92500" lnSpcReduction="20000"/>
          </a:bodyPr>
          <a:lstStyle/>
          <a:p>
            <a:pPr lvl="0"/>
            <a:r>
              <a:rPr lang="en-US" sz="2600" dirty="0"/>
              <a:t>a new heart of flesh rather than stone</a:t>
            </a:r>
          </a:p>
          <a:p>
            <a:pPr lvl="0"/>
            <a:r>
              <a:rPr lang="en-US" sz="2600" dirty="0"/>
              <a:t>the dry bones coming to life</a:t>
            </a:r>
          </a:p>
          <a:p>
            <a:pPr lvl="0"/>
            <a:r>
              <a:rPr lang="en-US" sz="2600" dirty="0"/>
              <a:t>rebuilding the Temple in Jerusalem</a:t>
            </a:r>
          </a:p>
          <a:p>
            <a:pPr marL="0" lvl="0" indent="0">
              <a:buNone/>
            </a:pPr>
            <a:r>
              <a:rPr lang="en-US" sz="2600" dirty="0"/>
              <a:t>  </a:t>
            </a:r>
          </a:p>
          <a:p>
            <a:endParaRPr lang="en-US" dirty="0"/>
          </a:p>
          <a:p>
            <a:endParaRPr lang="en-US" dirty="0"/>
          </a:p>
          <a:p>
            <a:pPr marL="0" indent="0">
              <a:buNone/>
            </a:pPr>
            <a:endParaRPr lang="en-US" dirty="0"/>
          </a:p>
        </p:txBody>
      </p:sp>
      <p:pic>
        <p:nvPicPr>
          <p:cNvPr id="5" name="Picture 4">
            <a:extLst>
              <a:ext uri="{FF2B5EF4-FFF2-40B4-BE49-F238E27FC236}">
                <a16:creationId xmlns:a16="http://schemas.microsoft.com/office/drawing/2014/main" id="{4EE4B02F-64CC-534C-B61E-4E10FF7DDFA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24100" y="2743200"/>
            <a:ext cx="4648200" cy="3354451"/>
          </a:xfrm>
          <a:prstGeom prst="rect">
            <a:avLst/>
          </a:prstGeom>
        </p:spPr>
      </p:pic>
    </p:spTree>
    <p:extLst>
      <p:ext uri="{BB962C8B-B14F-4D97-AF65-F5344CB8AC3E}">
        <p14:creationId xmlns:p14="http://schemas.microsoft.com/office/powerpoint/2010/main" val="2019088270"/>
      </p:ext>
    </p:extLst>
  </p:cSld>
  <p:clrMapOvr>
    <a:masterClrMapping/>
  </p:clrMapOvr>
</p:sld>
</file>

<file path=ppt/theme/theme1.xml><?xml version="1.0" encoding="utf-8"?>
<a:theme xmlns:a="http://schemas.openxmlformats.org/drawingml/2006/main" name="LIC Presentation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w="9525">
          <a:noFill/>
          <a:miter lim="800000"/>
          <a:headEnd/>
          <a:tailEnd/>
        </a:ln>
      </a:spPr>
      <a:bodyPr>
        <a:spAutoFit/>
      </a:bodyPr>
      <a:lstStyle>
        <a:defPPr>
          <a:defRPr sz="800" dirty="0">
            <a:solidFill>
              <a:schemeClr val="bg1">
                <a:lumMod val="65000"/>
              </a:schemeClr>
            </a:solidFill>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LIC Presentation template</Template>
  <TotalTime>808</TotalTime>
  <Words>625</Words>
  <Application>Microsoft Office PowerPoint</Application>
  <PresentationFormat>On-screen Show (4:3)</PresentationFormat>
  <Paragraphs>98</Paragraphs>
  <Slides>12</Slides>
  <Notes>12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12</vt:i4>
      </vt:variant>
    </vt:vector>
  </HeadingPairs>
  <TitlesOfParts>
    <vt:vector size="15" baseType="lpstr">
      <vt:lpstr>Arial</vt:lpstr>
      <vt:lpstr>Calibri</vt:lpstr>
      <vt:lpstr>LIC Presentation template</vt:lpstr>
      <vt:lpstr>The Kings and  Prophets of the  Southern Kingdom</vt:lpstr>
      <vt:lpstr>PowerPoint Presentation</vt:lpstr>
      <vt:lpstr>PowerPoint Presentation</vt:lpstr>
      <vt:lpstr>Good Kings of the South</vt:lpstr>
      <vt:lpstr>Isaiah: One Book, Three Prophets!</vt:lpstr>
      <vt:lpstr>Themes of First Isaiah</vt:lpstr>
      <vt:lpstr>The Prophet Jeremiah</vt:lpstr>
      <vt:lpstr>The Prophet Ezekiel</vt:lpstr>
      <vt:lpstr>Ezekiel: Hopeful Visions</vt:lpstr>
      <vt:lpstr>The Babylonian Exile</vt:lpstr>
      <vt:lpstr>The Babylonian Exile:  A Blessing in Disguise</vt:lpstr>
      <vt:lpstr>Second and Third Isaiah</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bmartinka</dc:creator>
  <cp:lastModifiedBy>Brooke Saron</cp:lastModifiedBy>
  <cp:revision>82</cp:revision>
  <dcterms:created xsi:type="dcterms:W3CDTF">2011-01-10T17:35:40Z</dcterms:created>
  <dcterms:modified xsi:type="dcterms:W3CDTF">2019-02-15T15:26:48Z</dcterms:modified>
</cp:coreProperties>
</file>